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4" r:id="rId4"/>
    <p:sldId id="257" r:id="rId5"/>
    <p:sldId id="259" r:id="rId6"/>
    <p:sldId id="261" r:id="rId7"/>
    <p:sldId id="262" r:id="rId8"/>
    <p:sldId id="263" r:id="rId9"/>
    <p:sldId id="265" r:id="rId10"/>
    <p:sldId id="260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9900CC"/>
    <a:srgbClr val="CC00CC"/>
    <a:srgbClr val="FF3399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66" autoAdjust="0"/>
  </p:normalViewPr>
  <p:slideViewPr>
    <p:cSldViewPr snapToGrid="0">
      <p:cViewPr varScale="1">
        <p:scale>
          <a:sx n="59" d="100"/>
          <a:sy n="59" d="100"/>
        </p:scale>
        <p:origin x="964" y="28"/>
      </p:cViewPr>
      <p:guideLst/>
    </p:cSldViewPr>
  </p:slideViewPr>
  <p:outlineViewPr>
    <p:cViewPr>
      <p:scale>
        <a:sx n="33" d="100"/>
        <a:sy n="33" d="100"/>
      </p:scale>
      <p:origin x="0" y="-81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868"/>
    </p:cViewPr>
  </p:sorterViewPr>
  <p:notesViewPr>
    <p:cSldViewPr snapToGrid="0">
      <p:cViewPr varScale="1">
        <p:scale>
          <a:sx n="44" d="100"/>
          <a:sy n="44" d="100"/>
        </p:scale>
        <p:origin x="2852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6E10A-22D4-47AD-960C-2AAE2779098B}" type="datetimeFigureOut">
              <a:rPr lang="es-ES" smtClean="0"/>
              <a:t>24/07/2023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92992-932B-4C46-A424-9D3FADA95B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8822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937E8-C981-4094-9034-1ED162CC610C}" type="datetimeFigureOut">
              <a:rPr lang="es-ES" smtClean="0"/>
              <a:t>24/07/2023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FD317-D6C3-4E1B-B341-F5DC576618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359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D317-D6C3-4E1B-B341-F5DC5766183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9833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D317-D6C3-4E1B-B341-F5DC57661837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016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D317-D6C3-4E1B-B341-F5DC5766183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138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D317-D6C3-4E1B-B341-F5DC5766183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1536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D317-D6C3-4E1B-B341-F5DC5766183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3326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D317-D6C3-4E1B-B341-F5DC5766183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3944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D317-D6C3-4E1B-B341-F5DC5766183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8781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D317-D6C3-4E1B-B341-F5DC5766183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6089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D317-D6C3-4E1B-B341-F5DC57661837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9067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D317-D6C3-4E1B-B341-F5DC57661837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175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Año</a:t>
            </a:r>
            <a:r>
              <a:rPr lang="en-US" dirty="0" smtClean="0"/>
              <a:t>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Kusanone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Año</a:t>
            </a:r>
            <a:r>
              <a:rPr lang="en-US" dirty="0" smtClean="0"/>
              <a:t>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Kusanone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Año</a:t>
            </a:r>
            <a:r>
              <a:rPr lang="en-US" dirty="0" smtClean="0"/>
              <a:t>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Kusanone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195" y="153203"/>
            <a:ext cx="733946" cy="8747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softEdge rad="127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y.emb-japan.go.jp/files/100241837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047968" cy="67515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334" y="5225209"/>
            <a:ext cx="1123950" cy="1019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9047968" y="5734796"/>
            <a:ext cx="2979909" cy="666004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  <a:softEdge rad="127000"/>
          </a:effec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es-ES" sz="180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Convocatoria </a:t>
            </a:r>
            <a:r>
              <a:rPr lang="es-ES" sz="180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2024</a:t>
            </a:r>
            <a:endParaRPr lang="es-ES" sz="1800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9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spc="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Puntos a tener en cuenta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Costos de IVA</a:t>
            </a:r>
          </a:p>
          <a:p>
            <a:r>
              <a:rPr lang="es-ES" dirty="0"/>
              <a:t>Apertura de cuenta bancaria </a:t>
            </a:r>
            <a:r>
              <a:rPr lang="es-ES" dirty="0" smtClean="0"/>
              <a:t>exclusiva</a:t>
            </a:r>
          </a:p>
          <a:p>
            <a:r>
              <a:rPr lang="es-ES" dirty="0" smtClean="0"/>
              <a:t>Sobre la Auditoría externa</a:t>
            </a:r>
          </a:p>
          <a:p>
            <a:r>
              <a:rPr lang="es-ES" dirty="0" smtClean="0"/>
              <a:t>El monto máximo del año 2023</a:t>
            </a:r>
          </a:p>
        </p:txBody>
      </p:sp>
    </p:spTree>
    <p:extLst>
      <p:ext uri="{BB962C8B-B14F-4D97-AF65-F5344CB8AC3E}">
        <p14:creationId xmlns:p14="http://schemas.microsoft.com/office/powerpoint/2010/main" val="39261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919" y="464234"/>
            <a:ext cx="9851490" cy="1388124"/>
          </a:xfrm>
          <a:solidFill>
            <a:schemeClr val="bg2">
              <a:lumMod val="9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  <a:softEdge rad="127000"/>
          </a:effectLst>
        </p:spPr>
        <p:txBody>
          <a:bodyPr/>
          <a:lstStyle/>
          <a:p>
            <a:r>
              <a:rPr lang="es-ES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 	Convocatoria </a:t>
            </a:r>
            <a:r>
              <a:rPr lang="es-ES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2024</a:t>
            </a:r>
            <a:endParaRPr lang="es-ES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635367" y="2538326"/>
            <a:ext cx="2397369" cy="914400"/>
            <a:chOff x="838200" y="1997611"/>
            <a:chExt cx="2397369" cy="914400"/>
          </a:xfrm>
        </p:grpSpPr>
        <p:sp>
          <p:nvSpPr>
            <p:cNvPr id="4" name="Rectángulo redondeado 3"/>
            <p:cNvSpPr/>
            <p:nvPr/>
          </p:nvSpPr>
          <p:spPr>
            <a:xfrm>
              <a:off x="838200" y="1997611"/>
              <a:ext cx="1885071" cy="618979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/>
                <a:t>Presentación de documentos</a:t>
              </a:r>
              <a:endParaRPr lang="es-ES" b="1" dirty="0"/>
            </a:p>
          </p:txBody>
        </p:sp>
        <p:sp>
          <p:nvSpPr>
            <p:cNvPr id="5" name="Elipse 4"/>
            <p:cNvSpPr/>
            <p:nvPr/>
          </p:nvSpPr>
          <p:spPr>
            <a:xfrm>
              <a:off x="978877" y="2574386"/>
              <a:ext cx="343486" cy="33762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1</a:t>
              </a:r>
              <a:endParaRPr lang="es-ES" dirty="0"/>
            </a:p>
          </p:txBody>
        </p:sp>
        <p:cxnSp>
          <p:nvCxnSpPr>
            <p:cNvPr id="7" name="Conector recto de flecha 6"/>
            <p:cNvCxnSpPr>
              <a:stCxn id="4" idx="3"/>
            </p:cNvCxnSpPr>
            <p:nvPr/>
          </p:nvCxnSpPr>
          <p:spPr>
            <a:xfrm flipV="1">
              <a:off x="2723271" y="2307100"/>
              <a:ext cx="512298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lg" len="lg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uadroTexto 8"/>
          <p:cNvSpPr txBox="1"/>
          <p:nvPr/>
        </p:nvSpPr>
        <p:spPr>
          <a:xfrm>
            <a:off x="1795676" y="3290836"/>
            <a:ext cx="2546253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Oct 2023</a:t>
            </a:r>
            <a:endParaRPr lang="es-ES" sz="1200" dirty="0" smtClean="0"/>
          </a:p>
          <a:p>
            <a:endParaRPr lang="es-ES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4348087" y="2538325"/>
            <a:ext cx="1885071" cy="618979"/>
          </a:xfrm>
          <a:prstGeom prst="round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Estudio de propuestas</a:t>
            </a:r>
            <a:endParaRPr lang="es-ES" b="1" dirty="0"/>
          </a:p>
        </p:txBody>
      </p:sp>
      <p:sp>
        <p:nvSpPr>
          <p:cNvPr id="13" name="Elipse 12"/>
          <p:cNvSpPr/>
          <p:nvPr/>
        </p:nvSpPr>
        <p:spPr>
          <a:xfrm>
            <a:off x="4519244" y="3115100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2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499898" y="3295877"/>
            <a:ext cx="254625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Nov</a:t>
            </a:r>
            <a:r>
              <a:rPr lang="es-ES" sz="1200" dirty="0" smtClean="0"/>
              <a:t>-Feb 2024</a:t>
            </a:r>
            <a:endParaRPr lang="es-ES" sz="1200" dirty="0" smtClean="0"/>
          </a:p>
          <a:p>
            <a:endParaRPr lang="es-ES" sz="1200" dirty="0"/>
          </a:p>
        </p:txBody>
      </p:sp>
      <p:cxnSp>
        <p:nvCxnSpPr>
          <p:cNvPr id="15" name="Conector recto de flecha 14"/>
          <p:cNvCxnSpPr/>
          <p:nvPr/>
        </p:nvCxnSpPr>
        <p:spPr>
          <a:xfrm flipV="1">
            <a:off x="6233158" y="2816180"/>
            <a:ext cx="512298" cy="1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>
            <a:off x="7060807" y="2538325"/>
            <a:ext cx="1885071" cy="618979"/>
          </a:xfrm>
          <a:prstGeom prst="round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Resultados Preselección</a:t>
            </a:r>
            <a:endParaRPr lang="es-ES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7362089" y="3237014"/>
            <a:ext cx="2546253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Al 31 de </a:t>
            </a:r>
            <a:r>
              <a:rPr lang="es-ES" sz="1200" dirty="0" smtClean="0"/>
              <a:t>febrer</a:t>
            </a:r>
            <a:r>
              <a:rPr lang="es-ES" sz="1200" dirty="0" smtClean="0"/>
              <a:t>o 2024</a:t>
            </a:r>
            <a:endParaRPr lang="es-ES" sz="1200" dirty="0" smtClean="0"/>
          </a:p>
          <a:p>
            <a:pPr algn="ctr"/>
            <a:endParaRPr lang="es-ES" sz="1200" dirty="0" smtClean="0"/>
          </a:p>
          <a:p>
            <a:endParaRPr lang="es-ES" dirty="0"/>
          </a:p>
        </p:txBody>
      </p:sp>
      <p:sp>
        <p:nvSpPr>
          <p:cNvPr id="18" name="Elipse 17"/>
          <p:cNvSpPr/>
          <p:nvPr/>
        </p:nvSpPr>
        <p:spPr>
          <a:xfrm>
            <a:off x="7262444" y="3115099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3</a:t>
            </a:r>
            <a:endParaRPr lang="es-ES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1644749" y="4478323"/>
            <a:ext cx="1885071" cy="618979"/>
          </a:xfrm>
          <a:prstGeom prst="round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Visita a Proyectos Preseleccionados</a:t>
            </a:r>
            <a:endParaRPr lang="es-ES" sz="1600" b="1" dirty="0"/>
          </a:p>
        </p:txBody>
      </p:sp>
      <p:cxnSp>
        <p:nvCxnSpPr>
          <p:cNvPr id="20" name="Conector recto de flecha 19"/>
          <p:cNvCxnSpPr/>
          <p:nvPr/>
        </p:nvCxnSpPr>
        <p:spPr>
          <a:xfrm flipV="1">
            <a:off x="3525130" y="4787846"/>
            <a:ext cx="512298" cy="1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/>
          <p:cNvSpPr/>
          <p:nvPr/>
        </p:nvSpPr>
        <p:spPr>
          <a:xfrm>
            <a:off x="1780736" y="5050424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4</a:t>
            </a:r>
          </a:p>
        </p:txBody>
      </p:sp>
      <p:sp>
        <p:nvSpPr>
          <p:cNvPr id="22" name="Rectángulo redondeado 21"/>
          <p:cNvSpPr/>
          <p:nvPr/>
        </p:nvSpPr>
        <p:spPr>
          <a:xfrm>
            <a:off x="4352778" y="4478323"/>
            <a:ext cx="1885071" cy="618979"/>
          </a:xfrm>
          <a:prstGeom prst="roundRect">
            <a:avLst/>
          </a:prstGeom>
          <a:solidFill>
            <a:srgbClr val="CC00CC"/>
          </a:solidFill>
          <a:ln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Presentación de proyectos a Japón</a:t>
            </a:r>
            <a:endParaRPr lang="es-ES" sz="1600" b="1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7060807" y="4478323"/>
            <a:ext cx="1885071" cy="618979"/>
          </a:xfrm>
          <a:prstGeom prst="roundRect">
            <a:avLst/>
          </a:prstGeom>
          <a:solidFill>
            <a:srgbClr val="9900CC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Confirmación</a:t>
            </a:r>
          </a:p>
        </p:txBody>
      </p:sp>
      <p:sp>
        <p:nvSpPr>
          <p:cNvPr id="24" name="Rectángulo redondeado 23"/>
          <p:cNvSpPr/>
          <p:nvPr/>
        </p:nvSpPr>
        <p:spPr>
          <a:xfrm>
            <a:off x="9768836" y="4478322"/>
            <a:ext cx="1885071" cy="618979"/>
          </a:xfrm>
          <a:prstGeom prst="roundRect">
            <a:avLst/>
          </a:prstGeom>
          <a:solidFill>
            <a:srgbClr val="6600CC"/>
          </a:solidFill>
          <a:ln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Firma de acuerdo</a:t>
            </a:r>
          </a:p>
        </p:txBody>
      </p:sp>
      <p:cxnSp>
        <p:nvCxnSpPr>
          <p:cNvPr id="25" name="Conector recto de flecha 24"/>
          <p:cNvCxnSpPr/>
          <p:nvPr/>
        </p:nvCxnSpPr>
        <p:spPr>
          <a:xfrm flipV="1">
            <a:off x="6237849" y="4771991"/>
            <a:ext cx="512298" cy="1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 flipV="1">
            <a:off x="8945878" y="4771990"/>
            <a:ext cx="512298" cy="1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4523936" y="5019964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5</a:t>
            </a:r>
            <a:endParaRPr lang="es-ES" dirty="0"/>
          </a:p>
        </p:txBody>
      </p:sp>
      <p:sp>
        <p:nvSpPr>
          <p:cNvPr id="28" name="Elipse 27"/>
          <p:cNvSpPr/>
          <p:nvPr/>
        </p:nvSpPr>
        <p:spPr>
          <a:xfrm>
            <a:off x="7267136" y="5019963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6</a:t>
            </a:r>
            <a:endParaRPr lang="es-ES" dirty="0"/>
          </a:p>
        </p:txBody>
      </p:sp>
      <p:sp>
        <p:nvSpPr>
          <p:cNvPr id="29" name="Elipse 28"/>
          <p:cNvSpPr/>
          <p:nvPr/>
        </p:nvSpPr>
        <p:spPr>
          <a:xfrm>
            <a:off x="9975165" y="4998876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7</a:t>
            </a:r>
            <a:endParaRPr lang="es-ES" dirty="0"/>
          </a:p>
        </p:txBody>
      </p:sp>
      <p:cxnSp>
        <p:nvCxnSpPr>
          <p:cNvPr id="30" name="Conector recto de flecha 29"/>
          <p:cNvCxnSpPr/>
          <p:nvPr/>
        </p:nvCxnSpPr>
        <p:spPr>
          <a:xfrm flipV="1">
            <a:off x="8941186" y="2837170"/>
            <a:ext cx="512298" cy="1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/>
          <p:cNvSpPr txBox="1"/>
          <p:nvPr/>
        </p:nvSpPr>
        <p:spPr>
          <a:xfrm>
            <a:off x="1486483" y="5332332"/>
            <a:ext cx="2546253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s-ES" sz="12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521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919" y="464234"/>
            <a:ext cx="9851490" cy="1388124"/>
          </a:xfrm>
          <a:solidFill>
            <a:schemeClr val="bg2">
              <a:lumMod val="9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  <a:softEdge rad="127000"/>
          </a:effectLst>
        </p:spPr>
        <p:txBody>
          <a:bodyPr/>
          <a:lstStyle/>
          <a:p>
            <a:r>
              <a:rPr lang="es-ES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 	Vida del Proyecto</a:t>
            </a:r>
            <a:endParaRPr lang="es-ES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2115318" y="2700984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</a:t>
            </a:r>
            <a:endParaRPr lang="es-ES" dirty="0"/>
          </a:p>
        </p:txBody>
      </p:sp>
      <p:sp>
        <p:nvSpPr>
          <p:cNvPr id="13" name="Elipse 12"/>
          <p:cNvSpPr/>
          <p:nvPr/>
        </p:nvSpPr>
        <p:spPr>
          <a:xfrm>
            <a:off x="4971059" y="2676688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2</a:t>
            </a:r>
          </a:p>
        </p:txBody>
      </p:sp>
      <p:cxnSp>
        <p:nvCxnSpPr>
          <p:cNvPr id="15" name="Conector recto de flecha 14"/>
          <p:cNvCxnSpPr/>
          <p:nvPr/>
        </p:nvCxnSpPr>
        <p:spPr>
          <a:xfrm flipV="1">
            <a:off x="3459805" y="3633325"/>
            <a:ext cx="512298" cy="1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e 17"/>
          <p:cNvSpPr/>
          <p:nvPr/>
        </p:nvSpPr>
        <p:spPr>
          <a:xfrm>
            <a:off x="8196075" y="2676688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3</a:t>
            </a:r>
            <a:endParaRPr lang="es-ES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7425283" y="3323837"/>
            <a:ext cx="1885071" cy="618979"/>
          </a:xfrm>
          <a:prstGeom prst="round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Informe Final</a:t>
            </a:r>
            <a:endParaRPr lang="es-ES" sz="1600" b="1" dirty="0"/>
          </a:p>
        </p:txBody>
      </p:sp>
      <p:cxnSp>
        <p:nvCxnSpPr>
          <p:cNvPr id="20" name="Conector recto de flecha 19"/>
          <p:cNvCxnSpPr/>
          <p:nvPr/>
        </p:nvCxnSpPr>
        <p:spPr>
          <a:xfrm flipV="1">
            <a:off x="6499161" y="3642000"/>
            <a:ext cx="512298" cy="1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/>
          <p:cNvSpPr/>
          <p:nvPr/>
        </p:nvSpPr>
        <p:spPr>
          <a:xfrm>
            <a:off x="2115318" y="4751655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4</a:t>
            </a:r>
          </a:p>
        </p:txBody>
      </p:sp>
      <p:sp>
        <p:nvSpPr>
          <p:cNvPr id="22" name="Rectángulo redondeado 21"/>
          <p:cNvSpPr/>
          <p:nvPr/>
        </p:nvSpPr>
        <p:spPr>
          <a:xfrm>
            <a:off x="4200267" y="3323837"/>
            <a:ext cx="1885071" cy="618979"/>
          </a:xfrm>
          <a:prstGeom prst="roundRect">
            <a:avLst/>
          </a:prstGeom>
          <a:solidFill>
            <a:srgbClr val="CC00CC"/>
          </a:solidFill>
          <a:ln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Informe Intermedio</a:t>
            </a:r>
            <a:endParaRPr lang="es-ES" sz="1600" b="1" dirty="0"/>
          </a:p>
        </p:txBody>
      </p:sp>
      <p:sp>
        <p:nvSpPr>
          <p:cNvPr id="27" name="Elipse 26"/>
          <p:cNvSpPr/>
          <p:nvPr/>
        </p:nvSpPr>
        <p:spPr>
          <a:xfrm>
            <a:off x="4971059" y="4751656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5</a:t>
            </a:r>
            <a:endParaRPr lang="es-ES" dirty="0"/>
          </a:p>
        </p:txBody>
      </p:sp>
      <p:sp>
        <p:nvSpPr>
          <p:cNvPr id="31" name="Rectángulo redondeado 30"/>
          <p:cNvSpPr/>
          <p:nvPr/>
        </p:nvSpPr>
        <p:spPr>
          <a:xfrm>
            <a:off x="1346570" y="3332511"/>
            <a:ext cx="1885071" cy="618979"/>
          </a:xfrm>
          <a:prstGeom prst="roundRect">
            <a:avLst/>
          </a:prstGeom>
          <a:solidFill>
            <a:srgbClr val="6600CC"/>
          </a:solidFill>
          <a:ln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Firma de acuerdo</a:t>
            </a:r>
          </a:p>
        </p:txBody>
      </p:sp>
      <p:sp>
        <p:nvSpPr>
          <p:cNvPr id="33" name="Rectángulo redondeado 32"/>
          <p:cNvSpPr/>
          <p:nvPr/>
        </p:nvSpPr>
        <p:spPr>
          <a:xfrm>
            <a:off x="1344525" y="5251075"/>
            <a:ext cx="1885071" cy="618979"/>
          </a:xfrm>
          <a:prstGeom prst="roundRect">
            <a:avLst/>
          </a:prstGeom>
          <a:solidFill>
            <a:srgbClr val="6600CC"/>
          </a:solidFill>
          <a:ln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Auditoría Externa</a:t>
            </a:r>
          </a:p>
        </p:txBody>
      </p:sp>
      <p:sp>
        <p:nvSpPr>
          <p:cNvPr id="35" name="Rectángulo redondeado 34"/>
          <p:cNvSpPr/>
          <p:nvPr/>
        </p:nvSpPr>
        <p:spPr>
          <a:xfrm>
            <a:off x="4163387" y="5251075"/>
            <a:ext cx="1885071" cy="618979"/>
          </a:xfrm>
          <a:prstGeom prst="roundRect">
            <a:avLst/>
          </a:prstGeom>
          <a:solidFill>
            <a:srgbClr val="CC00CC"/>
          </a:solidFill>
          <a:ln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Acto de Entrega</a:t>
            </a:r>
            <a:endParaRPr lang="es-ES" sz="1600" b="1" dirty="0"/>
          </a:p>
        </p:txBody>
      </p:sp>
      <p:cxnSp>
        <p:nvCxnSpPr>
          <p:cNvPr id="36" name="Conector recto de flecha 35"/>
          <p:cNvCxnSpPr/>
          <p:nvPr/>
        </p:nvCxnSpPr>
        <p:spPr>
          <a:xfrm flipV="1">
            <a:off x="3459805" y="5560563"/>
            <a:ext cx="512298" cy="1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 flipV="1">
            <a:off x="6499161" y="5560562"/>
            <a:ext cx="512298" cy="1"/>
          </a:xfrm>
          <a:prstGeom prst="straightConnector1">
            <a:avLst/>
          </a:prstGeom>
          <a:ln>
            <a:solidFill>
              <a:schemeClr val="tx1"/>
            </a:solidFill>
            <a:headEnd type="none" w="lg" len="lg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 redondeado 38"/>
          <p:cNvSpPr/>
          <p:nvPr/>
        </p:nvSpPr>
        <p:spPr>
          <a:xfrm>
            <a:off x="7425282" y="5251075"/>
            <a:ext cx="1885071" cy="618979"/>
          </a:xfrm>
          <a:prstGeom prst="round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err="1" smtClean="0"/>
              <a:t>Follow</a:t>
            </a:r>
            <a:r>
              <a:rPr lang="es-ES" sz="1600" b="1" dirty="0" smtClean="0"/>
              <a:t> up</a:t>
            </a:r>
            <a:endParaRPr lang="es-ES" sz="1600" b="1" dirty="0"/>
          </a:p>
        </p:txBody>
      </p:sp>
      <p:sp>
        <p:nvSpPr>
          <p:cNvPr id="41" name="Elipse 40"/>
          <p:cNvSpPr/>
          <p:nvPr/>
        </p:nvSpPr>
        <p:spPr>
          <a:xfrm>
            <a:off x="8196075" y="4751654"/>
            <a:ext cx="343486" cy="3376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6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31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522263" y="1524441"/>
            <a:ext cx="11147474" cy="5017036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Formulario de solicitud 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>
                <a:hlinkClick r:id="rId3"/>
              </a:rPr>
              <a:t>https://</a:t>
            </a:r>
            <a:r>
              <a:rPr lang="es-ES" dirty="0" smtClean="0">
                <a:hlinkClick r:id="rId3"/>
              </a:rPr>
              <a:t>www.uy.emb-japan.go.jp/files/100241837.docx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Tres (3) presupuestos</a:t>
            </a:r>
          </a:p>
          <a:p>
            <a:r>
              <a:rPr lang="es-ES" dirty="0" smtClean="0"/>
              <a:t>Estatutos de fundación</a:t>
            </a:r>
          </a:p>
          <a:p>
            <a:r>
              <a:rPr lang="es-ES" dirty="0"/>
              <a:t>Balances económicos de la organización en los últimos dos </a:t>
            </a:r>
            <a:r>
              <a:rPr lang="es-ES" dirty="0" smtClean="0"/>
              <a:t>años</a:t>
            </a:r>
          </a:p>
          <a:p>
            <a:r>
              <a:rPr lang="es-ES" dirty="0" smtClean="0"/>
              <a:t>Copias de los acuerdos, convenios con entidades que financian o patrocinan sus actividades</a:t>
            </a:r>
          </a:p>
          <a:p>
            <a:r>
              <a:rPr lang="es-ES" dirty="0" smtClean="0"/>
              <a:t>Folletos</a:t>
            </a:r>
          </a:p>
          <a:p>
            <a:r>
              <a:rPr lang="es-ES" dirty="0" smtClean="0"/>
              <a:t>Información sobre los beneficiarios del proyecto/ y de la población que atiende la organización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pc="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DOCUMENTOS</a:t>
            </a:r>
            <a:endParaRPr lang="es-ES" b="1" spc="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04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Planos de obra </a:t>
            </a:r>
            <a:endParaRPr lang="es-ES" dirty="0"/>
          </a:p>
          <a:p>
            <a:r>
              <a:rPr lang="es-ES" dirty="0" smtClean="0"/>
              <a:t>Memoria descriptiva</a:t>
            </a:r>
          </a:p>
          <a:p>
            <a:r>
              <a:rPr lang="es-ES" dirty="0" smtClean="0"/>
              <a:t>Títulos de propiedad del terreno o copia del comodato</a:t>
            </a:r>
          </a:p>
          <a:p>
            <a:r>
              <a:rPr lang="es-ES" dirty="0" smtClean="0"/>
              <a:t>Permisos de obra</a:t>
            </a:r>
          </a:p>
          <a:p>
            <a:r>
              <a:rPr lang="es-ES" dirty="0" smtClean="0"/>
              <a:t>Planilla con todos los costos y etapas previstas</a:t>
            </a:r>
          </a:p>
          <a:p>
            <a:r>
              <a:rPr lang="es-ES" dirty="0"/>
              <a:t>Cronograma </a:t>
            </a:r>
            <a:r>
              <a:rPr lang="es-ES" dirty="0" smtClean="0"/>
              <a:t>tentativo de </a:t>
            </a:r>
            <a:r>
              <a:rPr lang="es-ES" dirty="0"/>
              <a:t>obra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pc="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DOCUMENTOS</a:t>
            </a:r>
            <a:r>
              <a:rPr lang="es-ES" dirty="0" smtClean="0">
                <a:solidFill>
                  <a:srgbClr val="002060"/>
                </a:solidFill>
              </a:rPr>
              <a:t> (en caso de obra edilicia)</a:t>
            </a:r>
            <a:endParaRPr lang="es-E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9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2013515"/>
            <a:ext cx="10515600" cy="4351338"/>
          </a:xfrm>
        </p:spPr>
        <p:txBody>
          <a:bodyPr/>
          <a:lstStyle/>
          <a:p>
            <a:r>
              <a:rPr lang="es-ES" dirty="0" smtClean="0"/>
              <a:t>Descripción del equipamiento, Especificaciones</a:t>
            </a:r>
          </a:p>
          <a:p>
            <a:r>
              <a:rPr lang="es-ES" dirty="0" smtClean="0"/>
              <a:t>Justificación de la necesidad del equipo</a:t>
            </a:r>
          </a:p>
          <a:p>
            <a:r>
              <a:rPr lang="es-ES" dirty="0" smtClean="0"/>
              <a:t>Personal que estará a cargo de la manipulación del equipamiento</a:t>
            </a:r>
          </a:p>
          <a:p>
            <a:r>
              <a:rPr lang="es-ES" dirty="0" smtClean="0"/>
              <a:t>Información de los beneficiarios del proyecto </a:t>
            </a:r>
          </a:p>
          <a:p>
            <a:r>
              <a:rPr lang="es-ES" dirty="0" smtClean="0"/>
              <a:t>Plan y Cronograma de uso del equipamiento</a:t>
            </a:r>
          </a:p>
          <a:p>
            <a:r>
              <a:rPr lang="es-ES" dirty="0" smtClean="0"/>
              <a:t>Descripción y fotografía del espacio donde se dejará el equipamiento</a:t>
            </a:r>
          </a:p>
          <a:p>
            <a:r>
              <a:rPr lang="es-ES" dirty="0" smtClean="0"/>
              <a:t>Detalles de  la seguridad, garantía de la empresa, costos de mantenimiento</a:t>
            </a:r>
          </a:p>
          <a:p>
            <a:endParaRPr lang="es-ES" dirty="0" smtClean="0"/>
          </a:p>
          <a:p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pc="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DOCUMENTOS</a:t>
            </a:r>
            <a:br>
              <a:rPr lang="es-ES" b="1" spc="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dirty="0" smtClean="0">
                <a:solidFill>
                  <a:srgbClr val="002060"/>
                </a:solidFill>
              </a:rPr>
              <a:t>(en caso de equipamiento)</a:t>
            </a:r>
            <a:endParaRPr lang="es-E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3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950885"/>
            <a:ext cx="10515600" cy="4351338"/>
          </a:xfrm>
        </p:spPr>
        <p:txBody>
          <a:bodyPr/>
          <a:lstStyle/>
          <a:p>
            <a:r>
              <a:rPr lang="es-ES" dirty="0" smtClean="0"/>
              <a:t>Tienen que ser vehículos adaptados para cumplir condiciones </a:t>
            </a:r>
          </a:p>
          <a:p>
            <a:r>
              <a:rPr lang="es-ES" dirty="0"/>
              <a:t>planos y descripción del tipo de adaptación necesaria para su uso</a:t>
            </a:r>
          </a:p>
          <a:p>
            <a:r>
              <a:rPr lang="es-ES" dirty="0"/>
              <a:t>presupuestos de la adaptación del </a:t>
            </a:r>
            <a:r>
              <a:rPr lang="es-ES" dirty="0" smtClean="0"/>
              <a:t>vehículo</a:t>
            </a:r>
          </a:p>
          <a:p>
            <a:r>
              <a:rPr lang="es-ES" dirty="0" smtClean="0"/>
              <a:t>cronograma de uso: plan o itinerario semanal mensual desde dónde y a qué lugares trasladaría personas</a:t>
            </a:r>
          </a:p>
          <a:p>
            <a:r>
              <a:rPr lang="es-ES" dirty="0" smtClean="0"/>
              <a:t>descripción sobre la población beneficiaria  </a:t>
            </a:r>
          </a:p>
          <a:p>
            <a:r>
              <a:rPr lang="es-ES" dirty="0" smtClean="0"/>
              <a:t>Compromiso de mantener el registro de salidas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900" b="1" spc="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DOCUMENTOS</a:t>
            </a:r>
            <a:r>
              <a:rPr lang="es-ES" dirty="0" smtClean="0">
                <a:solidFill>
                  <a:srgbClr val="002060"/>
                </a:solidFill>
              </a:rPr>
              <a:t> (en caso de adquisición de vehículo o equipamiento para servicios conexos)</a:t>
            </a:r>
            <a:endParaRPr lang="es-E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88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spc="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los presupuestos	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Tienen que ser 3 para poder hacer una comparación de precios</a:t>
            </a:r>
          </a:p>
          <a:p>
            <a:r>
              <a:rPr lang="es-ES" dirty="0" smtClean="0"/>
              <a:t>Deben venir con fecha lo más reciente posible (no mayor a 3 meses atrás)</a:t>
            </a:r>
          </a:p>
          <a:p>
            <a:r>
              <a:rPr lang="es-ES" dirty="0" smtClean="0"/>
              <a:t>Firmados con datos de contacto </a:t>
            </a:r>
          </a:p>
          <a:p>
            <a:r>
              <a:rPr lang="es-ES" dirty="0" smtClean="0"/>
              <a:t>Garantía (alcance, hasta cuándo) y Mantenimiento, Vida útil</a:t>
            </a:r>
          </a:p>
          <a:p>
            <a:r>
              <a:rPr lang="es-ES" dirty="0" smtClean="0"/>
              <a:t>Precio con detalle del IVA (desglosado). En caso de estar incluido debe indicar si es IVA 22%</a:t>
            </a:r>
          </a:p>
          <a:p>
            <a:r>
              <a:rPr lang="es-ES" dirty="0" smtClean="0"/>
              <a:t>En la moneda en que se va a pagar. En pesos o dólares (poner la cotización utilizada en el documento)</a:t>
            </a:r>
          </a:p>
          <a:p>
            <a:r>
              <a:rPr lang="es-ES" dirty="0" smtClean="0"/>
              <a:t>Marca y origen de la marca del equipamiento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9153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spc="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Rubros no elegible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Costos de administración</a:t>
            </a:r>
          </a:p>
          <a:p>
            <a:r>
              <a:rPr lang="es-ES" dirty="0"/>
              <a:t>Comisiones bancarias</a:t>
            </a:r>
          </a:p>
          <a:p>
            <a:r>
              <a:rPr lang="es-ES" dirty="0"/>
              <a:t>Costos de permisos, el </a:t>
            </a:r>
            <a:r>
              <a:rPr lang="es-ES" dirty="0" smtClean="0"/>
              <a:t>IVA</a:t>
            </a:r>
            <a:endParaRPr lang="es-ES" dirty="0"/>
          </a:p>
          <a:p>
            <a:r>
              <a:rPr lang="es-ES" dirty="0" smtClean="0"/>
              <a:t>Costos de mantenimiento de cualquier equipo donado</a:t>
            </a:r>
          </a:p>
          <a:p>
            <a:r>
              <a:rPr lang="es-ES" dirty="0" smtClean="0"/>
              <a:t>Productos fungibles y artículos minúsculos</a:t>
            </a:r>
          </a:p>
          <a:p>
            <a:r>
              <a:rPr lang="es-ES" dirty="0" smtClean="0"/>
              <a:t>Vehículos comunes (quedan exceptuados los vehículos bomberos, ambulancias y vehículos adaptado para traslados de personas con discapacidad)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854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473</Words>
  <Application>Microsoft Office PowerPoint</Application>
  <PresentationFormat>Panorámica</PresentationFormat>
  <Paragraphs>106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  Convocatoria 2024</vt:lpstr>
      <vt:lpstr>  Vida del Proyecto</vt:lpstr>
      <vt:lpstr>DOCUMENTOS</vt:lpstr>
      <vt:lpstr>DOCUMENTOS (en caso de obra edilicia)</vt:lpstr>
      <vt:lpstr>DOCUMENTOS (en caso de equipamiento)</vt:lpstr>
      <vt:lpstr>DOCUMENTOS (en caso de adquisición de vehículo o equipamiento para servicios conexos)</vt:lpstr>
      <vt:lpstr>Sobre los presupuestos </vt:lpstr>
      <vt:lpstr>Rubros no elegible</vt:lpstr>
      <vt:lpstr>Puntos a tener en cuenta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KUSANONE</dc:title>
  <dc:creator>TANAKA MITSUKO</dc:creator>
  <cp:lastModifiedBy>OSHIMA HIROKO</cp:lastModifiedBy>
  <cp:revision>55</cp:revision>
  <cp:lastPrinted>2022-09-20T13:04:22Z</cp:lastPrinted>
  <dcterms:created xsi:type="dcterms:W3CDTF">2021-09-28T14:31:05Z</dcterms:created>
  <dcterms:modified xsi:type="dcterms:W3CDTF">2023-07-24T19:17:37Z</dcterms:modified>
</cp:coreProperties>
</file>